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4" r:id="rId5"/>
    <p:sldId id="285" r:id="rId6"/>
    <p:sldId id="284" r:id="rId7"/>
    <p:sldId id="274" r:id="rId8"/>
    <p:sldId id="266" r:id="rId9"/>
    <p:sldId id="267" r:id="rId10"/>
    <p:sldId id="275" r:id="rId11"/>
    <p:sldId id="268" r:id="rId12"/>
    <p:sldId id="269" r:id="rId13"/>
    <p:sldId id="270" r:id="rId14"/>
    <p:sldId id="271" r:id="rId15"/>
    <p:sldId id="273" r:id="rId16"/>
    <p:sldId id="272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gif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15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72001" y="3106955"/>
            <a:ext cx="4774832" cy="644089"/>
          </a:xfrm>
        </p:spPr>
        <p:txBody>
          <a:bodyPr/>
          <a:lstStyle/>
          <a:p>
            <a:r>
              <a:rPr lang="cs-CZ" sz="3600" dirty="0"/>
              <a:t>Partner</a:t>
            </a:r>
            <a:r>
              <a:rPr lang="en-US" sz="3600"/>
              <a:t>’s</a:t>
            </a:r>
            <a:r>
              <a:rPr lang="cs-CZ" sz="3600"/>
              <a:t> </a:t>
            </a:r>
            <a:r>
              <a:rPr lang="cs-CZ" sz="3600" dirty="0" err="1"/>
              <a:t>days</a:t>
            </a:r>
            <a:r>
              <a:rPr lang="cs-CZ" sz="3600" dirty="0"/>
              <a:t> 2021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103" y="6268050"/>
            <a:ext cx="3690499" cy="432155"/>
          </a:xfrm>
        </p:spPr>
        <p:txBody>
          <a:bodyPr/>
          <a:lstStyle/>
          <a:p>
            <a:r>
              <a:rPr lang="cs-CZ" dirty="0"/>
              <a:t>Ing. Záviš Jirásek, ITFutuRe s.r.o.</a:t>
            </a:r>
          </a:p>
        </p:txBody>
      </p:sp>
      <p:sp>
        <p:nvSpPr>
          <p:cNvPr id="5" name="Podnadpis 2"/>
          <p:cNvSpPr txBox="1">
            <a:spLocks/>
          </p:cNvSpPr>
          <p:nvPr/>
        </p:nvSpPr>
        <p:spPr>
          <a:xfrm>
            <a:off x="4004207" y="6268050"/>
            <a:ext cx="3690499" cy="4321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www.plussystem.cz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7BE8DB7-7084-485E-840B-B82C7C59F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2" y="2054477"/>
            <a:ext cx="6242317" cy="12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34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288F49-BD16-4096-A9F9-08F6D8A46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plusBonita</a:t>
            </a:r>
            <a:r>
              <a:rPr lang="cs-CZ" dirty="0"/>
              <a:t> - výstupy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A71259A-7F15-4A45-9AA4-5BE91C8C8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33" y="2431300"/>
            <a:ext cx="10094752" cy="381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9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52CE3-633E-480D-9E7F-A67DB34DC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plusBonita</a:t>
            </a:r>
            <a:r>
              <a:rPr lang="cs-CZ" dirty="0"/>
              <a:t> - konfigurace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251205-0463-443B-8386-288062806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848" y="1503421"/>
            <a:ext cx="8343900" cy="52101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382E1D3-FA34-4182-AC74-36E6F419F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80" y="2445363"/>
            <a:ext cx="3661183" cy="380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26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992259-6AAF-41A7-99C3-E0F866760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plusNáhled</a:t>
            </a:r>
            <a:r>
              <a:rPr lang="cs-CZ" dirty="0"/>
              <a:t> – připojené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200040-30AF-4C65-A6D7-418745E88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Okamžité zobrazení informací vztahujících se k vybrané položce v Pohodě</a:t>
            </a:r>
          </a:p>
          <a:p>
            <a:r>
              <a:rPr lang="cs-CZ" dirty="0"/>
              <a:t>Přiložené dokumenty</a:t>
            </a:r>
          </a:p>
          <a:p>
            <a:r>
              <a:rPr lang="cs-CZ" dirty="0"/>
              <a:t>Tabulky Master – Detail</a:t>
            </a:r>
          </a:p>
          <a:p>
            <a:r>
              <a:rPr lang="cs-CZ" dirty="0"/>
              <a:t>Vlastní sestavy</a:t>
            </a:r>
          </a:p>
          <a:p>
            <a:pPr lvl="1"/>
            <a:r>
              <a:rPr lang="cs-CZ" dirty="0"/>
              <a:t>Seznamy</a:t>
            </a:r>
          </a:p>
          <a:p>
            <a:pPr lvl="1"/>
            <a:r>
              <a:rPr lang="cs-CZ" dirty="0"/>
              <a:t>Tabulky</a:t>
            </a:r>
          </a:p>
          <a:p>
            <a:pPr lvl="1"/>
            <a:r>
              <a:rPr lang="cs-CZ" dirty="0"/>
              <a:t>Grafy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6A179B-94DD-4A47-AC9C-73B371ED2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23" y="5807540"/>
            <a:ext cx="2352675" cy="68580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3C37649-EC65-423D-967B-514C4133F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80" y="5807540"/>
            <a:ext cx="2076450" cy="62865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B98905-49E8-419C-9B9C-2A7E5E61E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327" y="5795104"/>
            <a:ext cx="2352675" cy="65352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47206EF-1957-42C2-B075-B517FC9FD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8612" y="5699522"/>
            <a:ext cx="1440633" cy="7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7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5CF86-DD83-4417-8366-B8D21065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plusNáhled</a:t>
            </a:r>
            <a:r>
              <a:rPr lang="cs-CZ" dirty="0"/>
              <a:t> - konfigurace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BE95C10-0F2C-4730-A753-2216BD10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853" y="1995273"/>
            <a:ext cx="8734294" cy="468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1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7E701E-051B-49AB-BA23-DDECD657F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plusImport2Pohoda – import dokladů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50C923-1816-44A7-83FD-CB1F4FFEC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Automatický import dokladů z různých formátů a zdrojů</a:t>
            </a:r>
          </a:p>
          <a:p>
            <a:pPr lvl="1"/>
            <a:r>
              <a:rPr lang="cs-CZ" dirty="0"/>
              <a:t>CSV, EXCEL, XML, JSON</a:t>
            </a:r>
          </a:p>
          <a:p>
            <a:pPr lvl="1"/>
            <a:r>
              <a:rPr lang="cs-CZ" dirty="0"/>
              <a:t>E-mail, složka, FTP, URL, databáze</a:t>
            </a:r>
          </a:p>
          <a:p>
            <a:r>
              <a:rPr lang="cs-CZ" dirty="0"/>
              <a:t>Mapování na konkrétní sloupce / nody souboru</a:t>
            </a:r>
          </a:p>
          <a:p>
            <a:pPr lvl="1"/>
            <a:r>
              <a:rPr lang="cs-CZ" dirty="0"/>
              <a:t>Možnost zpracování dat pomocí plug-inů</a:t>
            </a:r>
          </a:p>
          <a:p>
            <a:r>
              <a:rPr lang="cs-CZ" dirty="0"/>
              <a:t>Dopočítávání / dohledávání hodnot</a:t>
            </a:r>
          </a:p>
          <a:p>
            <a:pPr lvl="1"/>
            <a:r>
              <a:rPr lang="cs-CZ" dirty="0"/>
              <a:t>Párování např. podle dodavatelských kódů ve vol. parametrech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DAE29EB-27D6-4488-AB6C-4C11EC010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72" y="5970101"/>
            <a:ext cx="2066925" cy="55227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B7D197-DC7F-4495-80B1-D6F40F62A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071" y="5717511"/>
            <a:ext cx="952500" cy="9525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B7DAE9C-0C28-48F7-B820-2B64BA083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2541" y="5784186"/>
            <a:ext cx="800100" cy="81915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78D5568-3DD0-4C87-AF12-73462F5F8E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8818" y="5865149"/>
            <a:ext cx="2867025" cy="65722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9F1EF9A8-0D76-48F3-858F-0322C3C648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672" y="5487322"/>
            <a:ext cx="2066925" cy="40957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2669693-E6C6-40E4-846A-0F159EC6D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5295" y="5865149"/>
            <a:ext cx="1266825" cy="6000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7E532C0-FA7E-4363-A27D-867FD3A950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0885" y="5788949"/>
            <a:ext cx="218122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39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0311F-46ED-46FE-9EAD-C4A3F42C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plusImport2Pohoda - příklady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24BB65-CD7E-4A54-AA6D-770092A1D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Obchodní firma</a:t>
            </a:r>
          </a:p>
          <a:p>
            <a:pPr lvl="1"/>
            <a:r>
              <a:rPr lang="cs-CZ" dirty="0"/>
              <a:t>Automatizace příjmu objednávek z různých systémů zákazníků</a:t>
            </a:r>
          </a:p>
          <a:p>
            <a:pPr lvl="1"/>
            <a:r>
              <a:rPr lang="cs-CZ" dirty="0"/>
              <a:t>Importy inventurních seznamů od externích firem</a:t>
            </a:r>
          </a:p>
          <a:p>
            <a:pPr lvl="1"/>
            <a:r>
              <a:rPr lang="cs-CZ" dirty="0"/>
              <a:t>Import </a:t>
            </a:r>
            <a:r>
              <a:rPr lang="cs-CZ" dirty="0" err="1"/>
              <a:t>mnohapoložkových</a:t>
            </a:r>
            <a:r>
              <a:rPr lang="cs-CZ" dirty="0"/>
              <a:t> příjemek od dodavatelů</a:t>
            </a:r>
          </a:p>
          <a:p>
            <a:r>
              <a:rPr lang="cs-CZ" dirty="0"/>
              <a:t>Účetní firma</a:t>
            </a:r>
          </a:p>
          <a:p>
            <a:pPr lvl="1"/>
            <a:r>
              <a:rPr lang="cs-CZ" dirty="0"/>
              <a:t>Import dokladů z účetních systémů klientů</a:t>
            </a:r>
          </a:p>
          <a:p>
            <a:pPr lvl="1"/>
            <a:r>
              <a:rPr lang="cs-CZ" dirty="0"/>
              <a:t>Importy prodejek z pokladních systémů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6121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FFBC03-89D3-48F4-AD7C-1AFE415E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plusImport2Pohoda - konfigurace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2CEDBE-FAFB-43F9-A63E-1F641DCFE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16" y="1349440"/>
            <a:ext cx="7015821" cy="177965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E6A5BD9-924E-48F1-92F1-946144F9A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948" y="2625298"/>
            <a:ext cx="6887973" cy="411612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DA34EE7-8707-48DF-B302-F4B7AA34F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716" y="4057650"/>
            <a:ext cx="41243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BAE9CB-D19F-41E7-9FE3-45856674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plusNotify</a:t>
            </a:r>
            <a:r>
              <a:rPr lang="cs-CZ" dirty="0"/>
              <a:t> – emaily a SMS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666041-47CB-4544-B951-9DE2D5E5F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Získávání dat pomocí SQL dotazů z Pohody, použití v těle e-mailu/SMS i v přílohách</a:t>
            </a:r>
          </a:p>
          <a:p>
            <a:r>
              <a:rPr lang="cs-CZ" dirty="0"/>
              <a:t>Odesílání e-mailů</a:t>
            </a:r>
          </a:p>
          <a:p>
            <a:pPr lvl="1"/>
            <a:r>
              <a:rPr lang="cs-CZ" dirty="0"/>
              <a:t>HTML obsah, možnost použití MJML (generátor kompatibilních  HTML emailů)</a:t>
            </a:r>
          </a:p>
          <a:p>
            <a:pPr lvl="1"/>
            <a:r>
              <a:rPr lang="cs-CZ" dirty="0"/>
              <a:t>Tiskové sestavy z Pohody</a:t>
            </a:r>
          </a:p>
          <a:p>
            <a:pPr lvl="1"/>
            <a:r>
              <a:rPr lang="cs-CZ" dirty="0"/>
              <a:t>Datové přílohy (XML, CSV, ISDOC, …)</a:t>
            </a:r>
          </a:p>
          <a:p>
            <a:pPr lvl="1"/>
            <a:r>
              <a:rPr lang="cs-CZ" dirty="0"/>
              <a:t>Vlastní sestavy (Fast-report)</a:t>
            </a:r>
          </a:p>
          <a:p>
            <a:r>
              <a:rPr lang="cs-CZ" dirty="0"/>
              <a:t>Odesílání SMS</a:t>
            </a:r>
          </a:p>
          <a:p>
            <a:pPr lvl="1"/>
            <a:r>
              <a:rPr lang="cs-CZ" dirty="0"/>
              <a:t>11 různých SMS bran nebo připojený modem</a:t>
            </a:r>
          </a:p>
          <a:p>
            <a:r>
              <a:rPr lang="cs-CZ" dirty="0"/>
              <a:t>Zaznamenání odeslání do Událostí / volitelných parametrů - průkaznost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14933E-5C8C-4B53-A52C-BA8DBE4DD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44" y="6212747"/>
            <a:ext cx="2133600" cy="54292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E8298A4-C797-44B7-ADD0-DFF228DDD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243" y="6015169"/>
            <a:ext cx="811635" cy="72145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A0E2437-D968-4532-9688-3565D17C4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9317" y="6160315"/>
            <a:ext cx="2266950" cy="52387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311905B-FB4C-4CD5-A114-2A7529896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6582" y="6125754"/>
            <a:ext cx="1449304" cy="64968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E679D27-2C85-425B-A116-BEDE4571A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9690" y="6195488"/>
            <a:ext cx="2911345" cy="56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4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125C03-ED4A-4B42-8B01-9F38ECDF3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plusNotify</a:t>
            </a:r>
            <a:r>
              <a:rPr lang="cs-CZ" dirty="0"/>
              <a:t> – příklady použití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599F7F-3E28-431B-AA46-A0E8EB9DD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/>
          <a:lstStyle/>
          <a:p>
            <a:r>
              <a:rPr lang="cs-CZ" dirty="0"/>
              <a:t>Komunikace se zákazníkem</a:t>
            </a:r>
          </a:p>
          <a:p>
            <a:pPr lvl="1"/>
            <a:r>
              <a:rPr lang="cs-CZ" dirty="0"/>
              <a:t>Potvrzení přijetí objednávky, odeslání objednávky, sledovací číslo</a:t>
            </a:r>
          </a:p>
          <a:p>
            <a:pPr lvl="1"/>
            <a:r>
              <a:rPr lang="cs-CZ" dirty="0"/>
              <a:t>Zálohovky, Faktury, Upomínky, datové přílohy pro usnadnění importu</a:t>
            </a:r>
          </a:p>
          <a:p>
            <a:pPr lvl="1"/>
            <a:r>
              <a:rPr lang="cs-CZ" dirty="0"/>
              <a:t>Ceníky, katalogy, návody</a:t>
            </a:r>
          </a:p>
          <a:p>
            <a:pPr lvl="1"/>
            <a:r>
              <a:rPr lang="cs-CZ" dirty="0"/>
              <a:t>Změny stavu servisu/reklamace, souhrny nedodaných položek, …</a:t>
            </a:r>
          </a:p>
          <a:p>
            <a:r>
              <a:rPr lang="cs-CZ" dirty="0"/>
              <a:t>Komunikace s dodavateli</a:t>
            </a:r>
          </a:p>
          <a:p>
            <a:pPr lvl="1"/>
            <a:r>
              <a:rPr lang="cs-CZ" dirty="0"/>
              <a:t>Automatické odesílání vydaných objednávek v PDF i datových formátech</a:t>
            </a:r>
          </a:p>
          <a:p>
            <a:pPr lvl="1"/>
            <a:r>
              <a:rPr lang="cs-CZ" dirty="0"/>
              <a:t>Komisní hlášení, výkazy, statistiky (</a:t>
            </a:r>
            <a:r>
              <a:rPr lang="cs-CZ" dirty="0" err="1"/>
              <a:t>frenšízy</a:t>
            </a:r>
            <a:r>
              <a:rPr lang="cs-CZ" dirty="0"/>
              <a:t>)</a:t>
            </a:r>
          </a:p>
          <a:p>
            <a:r>
              <a:rPr lang="cs-CZ" dirty="0"/>
              <a:t>Vnitrofiremní informace</a:t>
            </a:r>
          </a:p>
          <a:p>
            <a:pPr lvl="1"/>
            <a:r>
              <a:rPr lang="cs-CZ" dirty="0"/>
              <a:t>Nespárované platby, prodeje pod min. marži, záporné pohyby</a:t>
            </a:r>
          </a:p>
          <a:p>
            <a:pPr lvl="1"/>
            <a:r>
              <a:rPr lang="cs-CZ" dirty="0"/>
              <a:t>Vyhodnocování obchodních zástupců, sortimentních skupin</a:t>
            </a:r>
          </a:p>
          <a:p>
            <a:pPr lvl="1"/>
            <a:r>
              <a:rPr lang="cs-CZ" dirty="0"/>
              <a:t>Statistiky pro úvěrující banky, vedení společnosti, …</a:t>
            </a:r>
          </a:p>
        </p:txBody>
      </p:sp>
    </p:spTree>
    <p:extLst>
      <p:ext uri="{BB962C8B-B14F-4D97-AF65-F5344CB8AC3E}">
        <p14:creationId xmlns:p14="http://schemas.microsoft.com/office/powerpoint/2010/main" val="2134510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55169F-745D-40E1-93AE-F6B73889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plusNotify</a:t>
            </a:r>
            <a:r>
              <a:rPr lang="cs-CZ" dirty="0"/>
              <a:t> – konfigurace zprávy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C1C54A-6512-44C3-B431-B74AD275A3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71" y="1930400"/>
            <a:ext cx="7649684" cy="48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9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Kdo jsme 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50185"/>
            <a:ext cx="9147354" cy="2072812"/>
          </a:xfrm>
        </p:spPr>
        <p:txBody>
          <a:bodyPr>
            <a:normAutofit/>
          </a:bodyPr>
          <a:lstStyle/>
          <a:p>
            <a:r>
              <a:rPr lang="cs-CZ" dirty="0"/>
              <a:t>15 let vývoje nadstaveb nad Pohodu</a:t>
            </a:r>
          </a:p>
          <a:p>
            <a:r>
              <a:rPr lang="cs-CZ" dirty="0"/>
              <a:t>12 lidí ve společnosti</a:t>
            </a:r>
          </a:p>
          <a:p>
            <a:pPr lvl="1"/>
            <a:r>
              <a:rPr lang="cs-CZ" dirty="0"/>
              <a:t>9 lidí zabývajících se Pohodu, z toho 4 programátoři</a:t>
            </a:r>
          </a:p>
          <a:p>
            <a:pPr lvl="1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87" y="3027613"/>
            <a:ext cx="11191150" cy="368090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594" y="587204"/>
            <a:ext cx="3381307" cy="68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0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57778D-7AA2-4DE4-BC13-D7474A37A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plusNotify</a:t>
            </a:r>
            <a:r>
              <a:rPr lang="cs-CZ" dirty="0"/>
              <a:t> – konfigurace příloh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8EC012-16C8-4C2E-B4DC-B1A8003521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53" y="2000276"/>
            <a:ext cx="5915937" cy="472106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0D837C9-02C5-42DF-B6D1-CFF3A6F0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890" y="2000276"/>
            <a:ext cx="5867325" cy="472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51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9A159-75E9-4710-9938-DB420829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plusSupplier</a:t>
            </a:r>
            <a:r>
              <a:rPr lang="en-US" dirty="0"/>
              <a:t> –</a:t>
            </a:r>
            <a:r>
              <a:rPr lang="cs-CZ" dirty="0"/>
              <a:t> vydané objednávky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7F0B1-26C3-489D-AEE0-A12DABA54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Pravidelné vystavování objednávek k dodavatelům</a:t>
            </a:r>
          </a:p>
          <a:p>
            <a:pPr lvl="1"/>
            <a:r>
              <a:rPr lang="cs-CZ" dirty="0"/>
              <a:t>Zahrnutí stavu, zboží na cestě, predikce prodejů, množství na POBJ, limitů</a:t>
            </a:r>
          </a:p>
          <a:p>
            <a:pPr lvl="1"/>
            <a:r>
              <a:rPr lang="cs-CZ" dirty="0"/>
              <a:t>Práce s min. množstvím, dodacími lhůtami</a:t>
            </a:r>
          </a:p>
          <a:p>
            <a:pPr lvl="1"/>
            <a:r>
              <a:rPr lang="cs-CZ" dirty="0"/>
              <a:t>Aut. odeslání pomocí </a:t>
            </a:r>
            <a:r>
              <a:rPr lang="cs-CZ" dirty="0" err="1"/>
              <a:t>plusNotify</a:t>
            </a:r>
            <a:r>
              <a:rPr lang="cs-CZ" dirty="0"/>
              <a:t> dodavateli / nákupčímu</a:t>
            </a:r>
          </a:p>
          <a:p>
            <a:r>
              <a:rPr lang="cs-CZ" dirty="0"/>
              <a:t>Generování dat do záložky Dodavatelé na základě Pohybů za dané období</a:t>
            </a:r>
          </a:p>
          <a:p>
            <a:r>
              <a:rPr lang="cs-CZ" dirty="0"/>
              <a:t>Generování objednávek pro přesun mezi pobočkami (prodejnami a sklady)</a:t>
            </a:r>
          </a:p>
          <a:p>
            <a:pPr lvl="1"/>
            <a:r>
              <a:rPr lang="cs-CZ" dirty="0"/>
              <a:t>Následné zpracování pomocí </a:t>
            </a:r>
            <a:r>
              <a:rPr lang="cs-CZ" dirty="0" err="1"/>
              <a:t>plusRouter</a:t>
            </a:r>
            <a:r>
              <a:rPr lang="cs-CZ" dirty="0"/>
              <a:t> / </a:t>
            </a:r>
            <a:r>
              <a:rPr lang="cs-CZ" dirty="0" err="1"/>
              <a:t>plusMobile</a:t>
            </a:r>
            <a:r>
              <a:rPr lang="cs-CZ" dirty="0"/>
              <a:t> atd.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FF535FA-C70D-40E6-A732-E0F573913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39" y="6026725"/>
            <a:ext cx="2338837" cy="427926"/>
          </a:xfrm>
          <a:prstGeom prst="rect">
            <a:avLst/>
          </a:prstGeom>
        </p:spPr>
      </p:pic>
      <p:pic>
        <p:nvPicPr>
          <p:cNvPr id="1026" name="Picture 2" descr="Systém GeoCin | DSK stavebniny">
            <a:extLst>
              <a:ext uri="{FF2B5EF4-FFF2-40B4-BE49-F238E27FC236}">
                <a16:creationId xmlns:a16="http://schemas.microsoft.com/office/drawing/2014/main" id="{7DFDA275-D395-4860-B9E1-9A8BC5BB7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71" y="5807775"/>
            <a:ext cx="1173981" cy="7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0937713-9166-47C4-84BA-4D03C8E125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647" y="6012088"/>
            <a:ext cx="1914525" cy="4572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7663EA1-5A13-473A-AC7C-EE87EA2A61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667" y="5929822"/>
            <a:ext cx="1962150" cy="63715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8A353B4-4090-44EA-973A-782817EE0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4253" y="5912822"/>
            <a:ext cx="2327683" cy="6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8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7B83D-9020-448C-A197-9505C02C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plusSupplier</a:t>
            </a:r>
            <a:r>
              <a:rPr lang="cs-CZ" dirty="0"/>
              <a:t> - konfigurace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B89B18-4E76-4A9B-9E24-EBA77BBF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657" y="1388684"/>
            <a:ext cx="76676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55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91896C-325A-4F08-92D8-A3DDFB2E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Ostatní zajímavé aplikace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6AA207-E2F1-44C5-B08E-0F1BF23C9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plusRouter</a:t>
            </a:r>
            <a:r>
              <a:rPr lang="cs-CZ" dirty="0"/>
              <a:t> – automatické zpracování dokladů</a:t>
            </a:r>
          </a:p>
          <a:p>
            <a:pPr lvl="1"/>
            <a:r>
              <a:rPr lang="cs-CZ" dirty="0"/>
              <a:t>Vystavování zálohovek k objednávkám a DD k uhrazeným zálohovkám</a:t>
            </a:r>
          </a:p>
          <a:p>
            <a:pPr lvl="1"/>
            <a:r>
              <a:rPr lang="cs-CZ" dirty="0"/>
              <a:t>Fakturace objednávek pro expedici / po expedici mobilními terminály</a:t>
            </a:r>
          </a:p>
          <a:p>
            <a:pPr lvl="1"/>
            <a:r>
              <a:rPr lang="cs-CZ" dirty="0"/>
              <a:t>Souhrnná fakturace (velkoobchody)</a:t>
            </a:r>
          </a:p>
          <a:p>
            <a:r>
              <a:rPr lang="cs-CZ" dirty="0" err="1"/>
              <a:t>plusServis</a:t>
            </a:r>
            <a:r>
              <a:rPr lang="cs-CZ" dirty="0"/>
              <a:t> – agenda pro vedení servisu</a:t>
            </a:r>
          </a:p>
          <a:p>
            <a:pPr lvl="1"/>
            <a:r>
              <a:rPr lang="cs-CZ" dirty="0"/>
              <a:t>Příjem servisní zakázky, fotodokumentace</a:t>
            </a:r>
          </a:p>
          <a:p>
            <a:pPr lvl="1"/>
            <a:r>
              <a:rPr lang="cs-CZ" dirty="0"/>
              <a:t>Nabídky na servis, objednání ve skladu</a:t>
            </a:r>
          </a:p>
          <a:p>
            <a:pPr lvl="1"/>
            <a:r>
              <a:rPr lang="cs-CZ" dirty="0"/>
              <a:t>Zadání položek do spotřeby, vyúčtování, předání</a:t>
            </a:r>
          </a:p>
          <a:p>
            <a:pPr lvl="1"/>
            <a:r>
              <a:rPr lang="cs-CZ" dirty="0"/>
              <a:t>Vkládání položek servisu pomocí mobilní aplikace </a:t>
            </a:r>
            <a:r>
              <a:rPr lang="cs-CZ" dirty="0" err="1"/>
              <a:t>plusServisman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5529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19BB8-B384-4018-8330-54339D0B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0868" y="3383687"/>
            <a:ext cx="6000303" cy="72425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https://www.plussystem.cz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4A8AC38-1DE0-4721-AEE7-99E589A8A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2" y="2054477"/>
            <a:ext cx="6242317" cy="122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3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C0BBB-E973-479C-A76B-09CAE948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děláme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96D2AE-17B9-4DF0-AFA3-B6E09276A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548192"/>
            <a:ext cx="6671422" cy="4409570"/>
          </a:xfrm>
        </p:spPr>
        <p:txBody>
          <a:bodyPr>
            <a:normAutofit/>
          </a:bodyPr>
          <a:lstStyle/>
          <a:p>
            <a:r>
              <a:rPr lang="cs-CZ" b="1" dirty="0"/>
              <a:t>26 aplikací</a:t>
            </a:r>
            <a:r>
              <a:rPr lang="cs-CZ" dirty="0"/>
              <a:t> pro různé oblasti</a:t>
            </a:r>
          </a:p>
          <a:p>
            <a:r>
              <a:rPr lang="cs-CZ" dirty="0"/>
              <a:t>Více než </a:t>
            </a:r>
            <a:r>
              <a:rPr lang="cs-CZ" b="1" dirty="0"/>
              <a:t>500 instalací</a:t>
            </a:r>
          </a:p>
          <a:p>
            <a:r>
              <a:rPr lang="cs-CZ" dirty="0"/>
              <a:t>Dlouhodobá spolupráce</a:t>
            </a:r>
          </a:p>
          <a:p>
            <a:r>
              <a:rPr lang="cs-CZ" dirty="0"/>
              <a:t>Vše určené </a:t>
            </a:r>
            <a:r>
              <a:rPr lang="cs-CZ" b="1" dirty="0"/>
              <a:t>výhradně pro Pohodu</a:t>
            </a:r>
          </a:p>
          <a:p>
            <a:r>
              <a:rPr lang="cs-CZ" dirty="0"/>
              <a:t>Veškerá data </a:t>
            </a:r>
            <a:r>
              <a:rPr lang="cs-CZ" b="1" dirty="0"/>
              <a:t>výhradně v Pohodě</a:t>
            </a:r>
          </a:p>
          <a:p>
            <a:r>
              <a:rPr lang="cs-CZ" dirty="0"/>
              <a:t>Krabicové, stále </a:t>
            </a:r>
            <a:r>
              <a:rPr lang="cs-CZ" b="1" dirty="0"/>
              <a:t>aktuální</a:t>
            </a:r>
            <a:r>
              <a:rPr lang="cs-CZ" dirty="0"/>
              <a:t> verze</a:t>
            </a:r>
          </a:p>
          <a:p>
            <a:r>
              <a:rPr lang="cs-CZ" dirty="0"/>
              <a:t>Prodeje </a:t>
            </a:r>
            <a:r>
              <a:rPr lang="cs-CZ" dirty="0" err="1"/>
              <a:t>plusSystem</a:t>
            </a:r>
            <a:r>
              <a:rPr lang="cs-CZ" dirty="0"/>
              <a:t> za 2020</a:t>
            </a:r>
          </a:p>
          <a:p>
            <a:pPr lvl="1"/>
            <a:r>
              <a:rPr lang="cs-CZ" dirty="0"/>
              <a:t>Software </a:t>
            </a:r>
            <a:r>
              <a:rPr lang="cs-CZ" b="1" dirty="0"/>
              <a:t>6 mil. Kč</a:t>
            </a:r>
          </a:p>
          <a:p>
            <a:pPr lvl="1"/>
            <a:r>
              <a:rPr lang="cs-CZ" dirty="0"/>
              <a:t>Servisní práce </a:t>
            </a:r>
            <a:r>
              <a:rPr lang="cs-CZ" b="1" dirty="0"/>
              <a:t>2,5 mil. Kč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70ECC36-626C-4913-9086-1606C3AC8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239" y="680771"/>
            <a:ext cx="3352086" cy="6563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9F822A3-DEA1-4B7E-95B8-8999EBD59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5" b="18179"/>
          <a:stretch/>
        </p:blipFill>
        <p:spPr>
          <a:xfrm>
            <a:off x="677334" y="5957762"/>
            <a:ext cx="1201118" cy="60829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97B4099-C2F0-4415-A47F-4CAA5E12C0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888" y="6025182"/>
            <a:ext cx="1676043" cy="473459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BEA6DF1-0665-4777-8A8D-FC46DBCC0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955" y="6066372"/>
            <a:ext cx="1676045" cy="39107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E0AF32C-67C0-4AD1-B044-505BF6273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7813" y="2141480"/>
            <a:ext cx="4194628" cy="156599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3C35DB28-5166-4623-9583-661773E30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2232" y="5962539"/>
            <a:ext cx="1258960" cy="60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2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0C96D-1114-4014-8469-75AD87FF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plusMobile</a:t>
            </a:r>
            <a:r>
              <a:rPr lang="cs-CZ" dirty="0"/>
              <a:t> – mobilní terminály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B3942B-A576-475C-993E-F3D7B4DDE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327521"/>
          </a:xfrm>
        </p:spPr>
        <p:txBody>
          <a:bodyPr/>
          <a:lstStyle/>
          <a:p>
            <a:r>
              <a:rPr lang="cs-CZ" dirty="0"/>
              <a:t>13 let vývoje pro </a:t>
            </a:r>
            <a:r>
              <a:rPr lang="cs-CZ" dirty="0" err="1"/>
              <a:t>WinCE</a:t>
            </a:r>
            <a:r>
              <a:rPr lang="cs-CZ" dirty="0"/>
              <a:t>, nově řešení pro Android</a:t>
            </a:r>
          </a:p>
          <a:p>
            <a:r>
              <a:rPr lang="cs-CZ" dirty="0"/>
              <a:t>Veškeré skladové operace přímo ve skladu</a:t>
            </a:r>
          </a:p>
          <a:p>
            <a:pPr lvl="1"/>
            <a:r>
              <a:rPr lang="cs-CZ" dirty="0"/>
              <a:t>Příjem dle objednávky nebo bez vazby</a:t>
            </a:r>
          </a:p>
          <a:p>
            <a:pPr lvl="1"/>
            <a:r>
              <a:rPr lang="cs-CZ" dirty="0"/>
              <a:t>Expedice, vykrývání objednávek, kontrola skladových dokladů</a:t>
            </a:r>
          </a:p>
          <a:p>
            <a:pPr lvl="1"/>
            <a:r>
              <a:rPr lang="cs-CZ" dirty="0"/>
              <a:t>Řešení skladových pozic, optimalizace skladu</a:t>
            </a:r>
          </a:p>
          <a:p>
            <a:r>
              <a:rPr lang="cs-CZ" dirty="0"/>
              <a:t>600+ instalací v ČR a SR, 2000+ mobilních terminálů ve skladech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534CC6-B1BB-41DC-BB9D-0F8942BE7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04" y="5821110"/>
            <a:ext cx="2371725" cy="6477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989BA5-912C-48A5-B9B8-806CF7554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43" y="5005158"/>
            <a:ext cx="739821" cy="7325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0933C39-E58A-45E5-B657-BAF7D194F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024" y="5886310"/>
            <a:ext cx="2076450" cy="6286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E7D2BF4-2D31-43EC-AB61-F45743723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169" y="5886310"/>
            <a:ext cx="2424860" cy="5173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9F9517C-4B6D-40F3-8F50-258D2108C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9724" y="5902073"/>
            <a:ext cx="2476500" cy="485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B9F616E-71C3-41A6-9BAA-A899E6B8A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940" y="5083224"/>
            <a:ext cx="1309004" cy="65450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AF4C4CD-E1A4-4A9E-AE3A-5E6C6B83A7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2940" y="5083224"/>
            <a:ext cx="1962150" cy="63715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16FEDCD-C18E-4820-8B3C-00BE02EC0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7979" y="5052769"/>
            <a:ext cx="1962150" cy="6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4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F99D4-2B2D-4193-9D42-FD3AE9EB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plusMobile</a:t>
            </a:r>
            <a:r>
              <a:rPr lang="cs-CZ" dirty="0"/>
              <a:t> – snímky obrazovky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6800ED3-ED70-47D5-8989-878FE0093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445704"/>
            <a:ext cx="2177781" cy="362963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007FE232-FFCF-4A44-9CDB-525207565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673" y="1445700"/>
            <a:ext cx="2177782" cy="362963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72AD007-97E8-4F09-8339-B3EC90BEE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003" y="1445700"/>
            <a:ext cx="2177782" cy="362963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0D822F0-3F1F-4692-976A-FDD5A2D52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2344" y="1445700"/>
            <a:ext cx="2177782" cy="36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0C96D-1114-4014-8469-75AD87FF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plusABC</a:t>
            </a:r>
            <a:r>
              <a:rPr lang="cs-CZ" dirty="0"/>
              <a:t> – optimalizace skladu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B3942B-A576-475C-993E-F3D7B4DDE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327521"/>
          </a:xfrm>
        </p:spPr>
        <p:txBody>
          <a:bodyPr/>
          <a:lstStyle/>
          <a:p>
            <a:r>
              <a:rPr lang="en-US" dirty="0" err="1"/>
              <a:t>Upraven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cs-CZ" dirty="0" err="1"/>
              <a:t>Paretovo</a:t>
            </a:r>
            <a:r>
              <a:rPr lang="cs-CZ" dirty="0"/>
              <a:t> pravidlo – 70</a:t>
            </a:r>
            <a:r>
              <a:rPr lang="en-US" dirty="0"/>
              <a:t>% </a:t>
            </a:r>
            <a:r>
              <a:rPr lang="cs-CZ" dirty="0"/>
              <a:t>zisku tvoří 20</a:t>
            </a:r>
            <a:r>
              <a:rPr lang="en-US" dirty="0"/>
              <a:t>% </a:t>
            </a:r>
            <a:r>
              <a:rPr lang="cs-CZ" dirty="0"/>
              <a:t>zásob atd.</a:t>
            </a:r>
          </a:p>
          <a:p>
            <a:r>
              <a:rPr lang="cs-CZ" dirty="0"/>
              <a:t>Automatická statistika zásob přímo v Pohodě</a:t>
            </a:r>
          </a:p>
          <a:p>
            <a:pPr lvl="1"/>
            <a:r>
              <a:rPr lang="cs-CZ" dirty="0"/>
              <a:t>Určení </a:t>
            </a:r>
            <a:r>
              <a:rPr lang="cs-CZ" b="1" dirty="0"/>
              <a:t>klíčových</a:t>
            </a:r>
            <a:r>
              <a:rPr lang="cs-CZ" dirty="0"/>
              <a:t> zásob, identifikace ležáků</a:t>
            </a:r>
          </a:p>
          <a:p>
            <a:pPr lvl="1"/>
            <a:r>
              <a:rPr lang="cs-CZ" dirty="0"/>
              <a:t>Zisk / obrat jednotlivých zásob za dané období</a:t>
            </a:r>
          </a:p>
          <a:p>
            <a:pPr lvl="1"/>
            <a:r>
              <a:rPr lang="cs-CZ" dirty="0"/>
              <a:t>Predikce prodejů za účelem optimalizace nákupů</a:t>
            </a:r>
          </a:p>
          <a:p>
            <a:pPr lvl="1"/>
            <a:r>
              <a:rPr lang="cs-CZ" dirty="0"/>
              <a:t>Marketingové akce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534CC6-B1BB-41DC-BB9D-0F8942BE7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604" y="5821110"/>
            <a:ext cx="2371725" cy="6477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989BA5-912C-48A5-B9B8-806CF7554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43" y="5005158"/>
            <a:ext cx="739821" cy="7325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0933C39-E58A-45E5-B657-BAF7D194F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024" y="5886310"/>
            <a:ext cx="2076450" cy="6286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E7D2BF4-2D31-43EC-AB61-F45743723D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169" y="5886310"/>
            <a:ext cx="2424860" cy="5173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39F9517C-4B6D-40F3-8F50-258D2108C1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9724" y="5902073"/>
            <a:ext cx="2476500" cy="485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EB9F616E-71C3-41A6-9BAA-A899E6B8A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5940" y="5083224"/>
            <a:ext cx="1309004" cy="654502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2AF4C4CD-E1A4-4A9E-AE3A-5E6C6B83A7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02940" y="5083224"/>
            <a:ext cx="1962150" cy="63715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16FEDCD-C18E-4820-8B3C-00BE02EC09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7979" y="5052769"/>
            <a:ext cx="1962150" cy="6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92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FA45A-2409-4CB3-8999-DA0C14D31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plusABC</a:t>
            </a:r>
            <a:r>
              <a:rPr lang="cs-CZ" dirty="0"/>
              <a:t> - výstupy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73D6F7F-0F12-4119-94B5-298B05F3A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916" y="2927758"/>
            <a:ext cx="11121747" cy="376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3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F99D4-2B2D-4193-9D42-FD3AE9EBA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plusABC</a:t>
            </a:r>
            <a:r>
              <a:rPr lang="cs-CZ" dirty="0"/>
              <a:t> - konfigurace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CAC3CD7-4040-4869-9F56-29F3F565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883" y="1750552"/>
            <a:ext cx="7350175" cy="497342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77759CA-07B7-4B92-B2C3-E78FBF805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08" y="1750552"/>
            <a:ext cx="412432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4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F140B-08C0-40FD-B2E0-C2F8AF456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plusBonita</a:t>
            </a:r>
            <a:r>
              <a:rPr lang="cs-CZ" dirty="0"/>
              <a:t> – vyhodnocování zákazníků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E0C485-90D3-4E4B-ABF0-F414EF19E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758571" cy="3880773"/>
          </a:xfrm>
        </p:spPr>
        <p:txBody>
          <a:bodyPr/>
          <a:lstStyle/>
          <a:p>
            <a:r>
              <a:rPr lang="en-US" dirty="0" err="1"/>
              <a:t>Upraven</a:t>
            </a:r>
            <a:r>
              <a:rPr lang="cs-CZ" dirty="0"/>
              <a:t>é</a:t>
            </a:r>
            <a:r>
              <a:rPr lang="en-US" dirty="0"/>
              <a:t> </a:t>
            </a:r>
            <a:r>
              <a:rPr lang="cs-CZ" dirty="0" err="1"/>
              <a:t>Paretovo</a:t>
            </a:r>
            <a:r>
              <a:rPr lang="cs-CZ" dirty="0"/>
              <a:t> pravidlo – 70</a:t>
            </a:r>
            <a:r>
              <a:rPr lang="en-US" dirty="0"/>
              <a:t>% </a:t>
            </a:r>
            <a:r>
              <a:rPr lang="cs-CZ" dirty="0"/>
              <a:t>zisku nám přináší 20</a:t>
            </a:r>
            <a:r>
              <a:rPr lang="en-US" dirty="0"/>
              <a:t>% </a:t>
            </a:r>
            <a:r>
              <a:rPr lang="cs-CZ" dirty="0"/>
              <a:t>zákazníků</a:t>
            </a:r>
          </a:p>
          <a:p>
            <a:r>
              <a:rPr lang="cs-CZ" dirty="0"/>
              <a:t>Vyčíslení </a:t>
            </a:r>
            <a:r>
              <a:rPr lang="cs-CZ" b="1" dirty="0"/>
              <a:t>zisku z jednotlivých faktur </a:t>
            </a:r>
            <a:r>
              <a:rPr lang="cs-CZ" dirty="0"/>
              <a:t>a souhrn zisku a obratu za určené období</a:t>
            </a:r>
          </a:p>
          <a:p>
            <a:r>
              <a:rPr lang="cs-CZ" dirty="0"/>
              <a:t>Rozdělení zákazníků do skupin A/B/C podle významu</a:t>
            </a:r>
          </a:p>
          <a:p>
            <a:r>
              <a:rPr lang="cs-CZ" dirty="0"/>
              <a:t>Bodové ohodnocení každého zákazníka z hlediska platební morálky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26F444-2924-45B0-AAEC-F4910BE25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73" y="5869453"/>
            <a:ext cx="2333625" cy="5048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DD322E5-5377-49AD-B644-CC7DAE330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80" y="5807540"/>
            <a:ext cx="20764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5378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3176</TotalTime>
  <Words>690</Words>
  <Application>Microsoft Office PowerPoint</Application>
  <PresentationFormat>Širokoúhlá obrazovka</PresentationFormat>
  <Paragraphs>113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Faseta</vt:lpstr>
      <vt:lpstr>Partner’s days 2021</vt:lpstr>
      <vt:lpstr>Kdo jsme my</vt:lpstr>
      <vt:lpstr>Co děláme</vt:lpstr>
      <vt:lpstr>plusMobile – mobilní terminály</vt:lpstr>
      <vt:lpstr>plusMobile – snímky obrazovky</vt:lpstr>
      <vt:lpstr>plusABC – optimalizace skladu</vt:lpstr>
      <vt:lpstr>plusABC - výstupy</vt:lpstr>
      <vt:lpstr>plusABC - konfigurace</vt:lpstr>
      <vt:lpstr>plusBonita – vyhodnocování zákazníků</vt:lpstr>
      <vt:lpstr>plusBonita - výstupy</vt:lpstr>
      <vt:lpstr>plusBonita - konfigurace</vt:lpstr>
      <vt:lpstr>plusNáhled – připojené dokumenty</vt:lpstr>
      <vt:lpstr>plusNáhled - konfigurace</vt:lpstr>
      <vt:lpstr>plusImport2Pohoda – import dokladů</vt:lpstr>
      <vt:lpstr>plusImport2Pohoda - příklady</vt:lpstr>
      <vt:lpstr>plusImport2Pohoda - konfigurace</vt:lpstr>
      <vt:lpstr>plusNotify – emaily a SMS</vt:lpstr>
      <vt:lpstr>plusNotify – příklady použití</vt:lpstr>
      <vt:lpstr>plusNotify – konfigurace zprávy</vt:lpstr>
      <vt:lpstr>plusNotify – konfigurace příloh</vt:lpstr>
      <vt:lpstr>plusSupplier – vydané objednávky</vt:lpstr>
      <vt:lpstr>plusSupplier - konfigurace</vt:lpstr>
      <vt:lpstr>Ostatní zajímavé aplikace</vt:lpstr>
      <vt:lpstr>https://www.plussystem.cz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Firemní automatizace</dc:title>
  <dc:creator>Záviš Jirásek</dc:creator>
  <cp:lastModifiedBy>Záviš Jirásek</cp:lastModifiedBy>
  <cp:revision>50</cp:revision>
  <dcterms:created xsi:type="dcterms:W3CDTF">2019-09-09T04:11:01Z</dcterms:created>
  <dcterms:modified xsi:type="dcterms:W3CDTF">2021-11-16T13:32:16Z</dcterms:modified>
</cp:coreProperties>
</file>